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18"/>
  </p:notesMasterIdLst>
  <p:handoutMasterIdLst>
    <p:handoutMasterId r:id="rId19"/>
  </p:handoutMasterIdLst>
  <p:sldIdLst>
    <p:sldId id="554" r:id="rId2"/>
    <p:sldId id="498" r:id="rId3"/>
    <p:sldId id="691" r:id="rId4"/>
    <p:sldId id="458" r:id="rId5"/>
    <p:sldId id="556" r:id="rId6"/>
    <p:sldId id="561" r:id="rId7"/>
    <p:sldId id="690" r:id="rId8"/>
    <p:sldId id="459" r:id="rId9"/>
    <p:sldId id="460" r:id="rId10"/>
    <p:sldId id="413" r:id="rId11"/>
    <p:sldId id="479" r:id="rId12"/>
    <p:sldId id="527" r:id="rId13"/>
    <p:sldId id="472" r:id="rId14"/>
    <p:sldId id="501" r:id="rId15"/>
    <p:sldId id="452" r:id="rId16"/>
    <p:sldId id="445" r:id="rId17"/>
  </p:sldIdLst>
  <p:sldSz cx="9144000" cy="6858000" type="screen4x3"/>
  <p:notesSz cx="6645275" cy="9775825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434"/>
    <a:srgbClr val="00CC66"/>
    <a:srgbClr val="6666FF"/>
    <a:srgbClr val="1A0AEE"/>
    <a:srgbClr val="B82F18"/>
    <a:srgbClr val="960000"/>
    <a:srgbClr val="8A3CC4"/>
    <a:srgbClr val="C6F4E2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0" autoAdjust="0"/>
    <p:restoredTop sz="95620" autoAdjust="0"/>
  </p:normalViewPr>
  <p:slideViewPr>
    <p:cSldViewPr>
      <p:cViewPr varScale="1">
        <p:scale>
          <a:sx n="107" d="100"/>
          <a:sy n="107" d="100"/>
        </p:scale>
        <p:origin x="35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Évolution des effectifs</a:t>
            </a:r>
          </a:p>
        </c:rich>
      </c:tx>
      <c:layout>
        <c:manualLayout>
          <c:xMode val="edge"/>
          <c:yMode val="edge"/>
          <c:x val="0.4129036947304664"/>
          <c:y val="3.323268077728815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7837264010932415E-2"/>
          <c:y val="0.13015544041450774"/>
          <c:w val="0.88973041921161722"/>
          <c:h val="0.6887574122679109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FC000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'EPSC effectifs 2001-2024'!$K$11:$X$11</c:f>
              <c:strCache>
                <c:ptCount val="1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'EPSC effectifs 2001-2024'!$K$12:$X$12</c:f>
              <c:numCache>
                <c:formatCode>General</c:formatCode>
                <c:ptCount val="14"/>
                <c:pt idx="0">
                  <c:v>149</c:v>
                </c:pt>
                <c:pt idx="1">
                  <c:v>162</c:v>
                </c:pt>
                <c:pt idx="2">
                  <c:v>168</c:v>
                </c:pt>
                <c:pt idx="3">
                  <c:v>163</c:v>
                </c:pt>
                <c:pt idx="4">
                  <c:v>164</c:v>
                </c:pt>
                <c:pt idx="5">
                  <c:v>165</c:v>
                </c:pt>
                <c:pt idx="6">
                  <c:v>174</c:v>
                </c:pt>
                <c:pt idx="7">
                  <c:v>224</c:v>
                </c:pt>
                <c:pt idx="8">
                  <c:v>221</c:v>
                </c:pt>
                <c:pt idx="9">
                  <c:v>217</c:v>
                </c:pt>
                <c:pt idx="10">
                  <c:v>206</c:v>
                </c:pt>
                <c:pt idx="11">
                  <c:v>234</c:v>
                </c:pt>
                <c:pt idx="12">
                  <c:v>256</c:v>
                </c:pt>
                <c:pt idx="13">
                  <c:v>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5-4833-8344-AD0A13D5E0F7}"/>
            </c:ext>
          </c:extLst>
        </c:ser>
        <c:ser>
          <c:idx val="1"/>
          <c:order val="1"/>
          <c:spPr>
            <a:solidFill>
              <a:srgbClr val="00B050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'EPSC effectifs 2001-2024'!$K$11:$X$11</c:f>
              <c:strCache>
                <c:ptCount val="1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'EPSC effectifs 2001-2024'!$K$13:$X$13</c:f>
              <c:numCache>
                <c:formatCode>General</c:formatCode>
                <c:ptCount val="14"/>
                <c:pt idx="0">
                  <c:v>185</c:v>
                </c:pt>
                <c:pt idx="1">
                  <c:v>188</c:v>
                </c:pt>
                <c:pt idx="2">
                  <c:v>176</c:v>
                </c:pt>
                <c:pt idx="3">
                  <c:v>188</c:v>
                </c:pt>
                <c:pt idx="4">
                  <c:v>196</c:v>
                </c:pt>
                <c:pt idx="5">
                  <c:v>200</c:v>
                </c:pt>
                <c:pt idx="6">
                  <c:v>203</c:v>
                </c:pt>
                <c:pt idx="7">
                  <c:v>197</c:v>
                </c:pt>
                <c:pt idx="8">
                  <c:v>251</c:v>
                </c:pt>
                <c:pt idx="9">
                  <c:v>238</c:v>
                </c:pt>
                <c:pt idx="10">
                  <c:v>238</c:v>
                </c:pt>
                <c:pt idx="11">
                  <c:v>230</c:v>
                </c:pt>
                <c:pt idx="12">
                  <c:v>230</c:v>
                </c:pt>
                <c:pt idx="13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65-4833-8344-AD0A13D5E0F7}"/>
            </c:ext>
          </c:extLst>
        </c:ser>
        <c:ser>
          <c:idx val="2"/>
          <c:order val="2"/>
          <c:spPr>
            <a:solidFill>
              <a:srgbClr val="0070C0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'EPSC effectifs 2001-2024'!$K$11:$X$11</c:f>
              <c:strCache>
                <c:ptCount val="1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'EPSC effectifs 2001-2024'!$K$14:$X$14</c:f>
              <c:numCache>
                <c:formatCode>General</c:formatCode>
                <c:ptCount val="14"/>
                <c:pt idx="0">
                  <c:v>101</c:v>
                </c:pt>
                <c:pt idx="1">
                  <c:v>113</c:v>
                </c:pt>
                <c:pt idx="2">
                  <c:v>133</c:v>
                </c:pt>
                <c:pt idx="3">
                  <c:v>143</c:v>
                </c:pt>
                <c:pt idx="4">
                  <c:v>158</c:v>
                </c:pt>
                <c:pt idx="5">
                  <c:v>160</c:v>
                </c:pt>
                <c:pt idx="6">
                  <c:v>155</c:v>
                </c:pt>
                <c:pt idx="7">
                  <c:v>154</c:v>
                </c:pt>
                <c:pt idx="8">
                  <c:v>153</c:v>
                </c:pt>
                <c:pt idx="9">
                  <c:v>204</c:v>
                </c:pt>
                <c:pt idx="10">
                  <c:v>186</c:v>
                </c:pt>
                <c:pt idx="11">
                  <c:v>161</c:v>
                </c:pt>
                <c:pt idx="12">
                  <c:v>174</c:v>
                </c:pt>
                <c:pt idx="13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65-4833-8344-AD0A13D5E0F7}"/>
            </c:ext>
          </c:extLst>
        </c:ser>
        <c:ser>
          <c:idx val="3"/>
          <c:order val="3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'EPSC effectifs 2001-2024'!$K$11:$X$11</c:f>
              <c:strCache>
                <c:ptCount val="1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'EPSC effectifs 2001-2024'!$K$15:$X$15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61</c:v>
                </c:pt>
                <c:pt idx="5">
                  <c:v>73</c:v>
                </c:pt>
                <c:pt idx="6">
                  <c:v>81</c:v>
                </c:pt>
                <c:pt idx="7">
                  <c:v>77</c:v>
                </c:pt>
                <c:pt idx="8">
                  <c:v>90</c:v>
                </c:pt>
                <c:pt idx="9">
                  <c:v>82</c:v>
                </c:pt>
                <c:pt idx="10">
                  <c:v>85</c:v>
                </c:pt>
                <c:pt idx="11">
                  <c:v>89</c:v>
                </c:pt>
                <c:pt idx="12">
                  <c:v>123</c:v>
                </c:pt>
                <c:pt idx="1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65-4833-8344-AD0A13D5E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57600"/>
        <c:axId val="96059392"/>
      </c:barChart>
      <c:catAx>
        <c:axId val="9605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6059392"/>
        <c:crosses val="autoZero"/>
        <c:auto val="1"/>
        <c:lblAlgn val="ctr"/>
        <c:lblOffset val="100"/>
        <c:noMultiLvlLbl val="0"/>
      </c:catAx>
      <c:valAx>
        <c:axId val="960593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H"/>
                  <a:t>Nombres d'apprentis</a:t>
                </a:r>
              </a:p>
            </c:rich>
          </c:tx>
          <c:layout>
            <c:manualLayout>
              <c:xMode val="edge"/>
              <c:yMode val="edge"/>
              <c:x val="3.9785296068760634E-2"/>
              <c:y val="0.2563948084471092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6057600"/>
        <c:crosses val="autoZero"/>
        <c:crossBetween val="between"/>
      </c:valAx>
      <c:spPr>
        <a:solidFill>
          <a:sysClr val="window" lastClr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Nombre des apprentis par filière</a:t>
            </a:r>
          </a:p>
        </c:rich>
      </c:tx>
      <c:layout>
        <c:manualLayout>
          <c:xMode val="edge"/>
          <c:yMode val="edge"/>
          <c:x val="0.33898305084745761"/>
          <c:y val="3.3078880407124679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04737070838763E-2"/>
          <c:y val="0.28329172593883778"/>
          <c:w val="0.67709691438504993"/>
          <c:h val="0.524174096558540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628353985086937"/>
          <c:y val="0.38152978969231899"/>
          <c:w val="0.24581972233914051"/>
          <c:h val="0.3463888387997302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25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Nombre des apprentis par filière</a:t>
            </a:r>
          </a:p>
        </c:rich>
      </c:tx>
      <c:layout>
        <c:manualLayout>
          <c:xMode val="edge"/>
          <c:yMode val="edge"/>
          <c:x val="0.33898305084745761"/>
          <c:y val="3.3078880407124679E-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25" b="1" i="0" u="none" strike="noStrike" kern="1200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title>
    <c:autoTitleDeleted val="0"/>
    <c:view3D>
      <c:rotX val="15"/>
      <c:rotY val="0"/>
      <c:rAngAx val="0"/>
      <c:perspective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104737070838763E-2"/>
          <c:y val="0.28329172593883778"/>
          <c:w val="0.67709691438504993"/>
          <c:h val="0.5241740965585408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9CA-424D-B58D-DB499341A5F3}"/>
              </c:ext>
            </c:extLst>
          </c:dPt>
          <c:dPt>
            <c:idx val="1"/>
            <c:bubble3D val="0"/>
            <c:explosion val="27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9CA-424D-B58D-DB499341A5F3}"/>
              </c:ext>
            </c:extLst>
          </c:dPt>
          <c:dPt>
            <c:idx val="2"/>
            <c:bubble3D val="0"/>
            <c:explosion val="12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9CA-424D-B58D-DB499341A5F3}"/>
              </c:ext>
            </c:extLst>
          </c:dPt>
          <c:dPt>
            <c:idx val="3"/>
            <c:bubble3D val="0"/>
            <c:explosion val="11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F9CA-424D-B58D-DB499341A5F3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F9CA-424D-B58D-DB499341A5F3}"/>
              </c:ext>
            </c:extLst>
          </c:dPt>
          <c:dPt>
            <c:idx val="5"/>
            <c:bubble3D val="0"/>
            <c:explosion val="13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F9CA-424D-B58D-DB499341A5F3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F9CA-424D-B58D-DB499341A5F3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F9CA-424D-B58D-DB499341A5F3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75" b="0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Introduction!$C$52:$C$59</c:f>
              <c:strCache>
                <c:ptCount val="8"/>
                <c:pt idx="0">
                  <c:v>ASE</c:v>
                </c:pt>
                <c:pt idx="1">
                  <c:v>ASSC</c:v>
                </c:pt>
                <c:pt idx="2">
                  <c:v>ASA</c:v>
                </c:pt>
                <c:pt idx="3">
                  <c:v>EEI</c:v>
                </c:pt>
                <c:pt idx="4">
                  <c:v>GEI</c:v>
                </c:pt>
                <c:pt idx="5">
                  <c:v>AM</c:v>
                </c:pt>
                <c:pt idx="6">
                  <c:v>AD</c:v>
                </c:pt>
                <c:pt idx="7">
                  <c:v>SCAI / PAI</c:v>
                </c:pt>
              </c:strCache>
            </c:strRef>
          </c:cat>
          <c:val>
            <c:numRef>
              <c:f>Introduction!$D$52:$D$59</c:f>
              <c:numCache>
                <c:formatCode>0\ "apprentis"</c:formatCode>
                <c:ptCount val="8"/>
                <c:pt idx="0">
                  <c:v>302</c:v>
                </c:pt>
                <c:pt idx="1">
                  <c:v>298</c:v>
                </c:pt>
                <c:pt idx="2">
                  <c:v>44</c:v>
                </c:pt>
                <c:pt idx="3">
                  <c:v>36</c:v>
                </c:pt>
                <c:pt idx="4">
                  <c:v>51</c:v>
                </c:pt>
                <c:pt idx="5">
                  <c:v>69</c:v>
                </c:pt>
                <c:pt idx="6">
                  <c:v>72</c:v>
                </c:pt>
                <c:pt idx="7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9CA-424D-B58D-DB499341A5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4628353985086937"/>
          <c:y val="0.38152978969231899"/>
          <c:w val="0.24581972233914051"/>
          <c:h val="0.3463888387997302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5" b="0" i="0" u="none" strike="noStrike" kern="1200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zero"/>
    <c:showDLblsOverMax val="0"/>
  </c:chart>
  <c:spPr>
    <a:solidFill>
      <a:srgbClr val="FFFFFF"/>
    </a:solidFill>
    <a:ln w="3175" cap="flat" cmpd="sng" algn="ctr">
      <a:solidFill>
        <a:srgbClr val="000000"/>
      </a:solidFill>
      <a:prstDash val="solid"/>
      <a:round/>
    </a:ln>
    <a:effectLst/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Nombre des apprentis par formation</a:t>
            </a:r>
          </a:p>
        </c:rich>
      </c:tx>
      <c:layout>
        <c:manualLayout>
          <c:xMode val="edge"/>
          <c:yMode val="edge"/>
          <c:x val="0.31061612711255127"/>
          <c:y val="3.324808184143222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5404998288257441"/>
          <c:w val="0.95369184356542602"/>
          <c:h val="0.6572884655402729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995156141122731"/>
          <c:y val="0.40848766404199477"/>
          <c:w val="0.12697755578336639"/>
          <c:h val="0.2434611824776624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Nombre des apprentis par formation</a:t>
            </a:r>
          </a:p>
        </c:rich>
      </c:tx>
      <c:layout>
        <c:manualLayout>
          <c:xMode val="edge"/>
          <c:yMode val="edge"/>
          <c:x val="0.31061612711255127"/>
          <c:y val="3.324808184143222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5404998288257441"/>
          <c:w val="0.95369184356542602"/>
          <c:h val="0.6572884655402729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3"/>
            <c:extLst>
              <c:ext xmlns:c16="http://schemas.microsoft.com/office/drawing/2014/chart" uri="{C3380CC4-5D6E-409C-BE32-E72D297353CC}">
                <c16:uniqueId val="{00000001-DF48-4605-974E-FC0BE81FB7CD}"/>
              </c:ext>
            </c:extLst>
          </c:dPt>
          <c:dPt>
            <c:idx val="1"/>
            <c:bubble3D val="0"/>
            <c:explosion val="15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F48-4605-974E-FC0BE81FB7CD}"/>
              </c:ext>
            </c:extLst>
          </c:dPt>
          <c:dPt>
            <c:idx val="2"/>
            <c:bubble3D val="0"/>
            <c:explosion val="26"/>
            <c:spPr>
              <a:gradFill rotWithShape="0">
                <a:gsLst>
                  <a:gs pos="0">
                    <a:srgbClr val="FFFF00"/>
                  </a:gs>
                  <a:gs pos="50000">
                    <a:srgbClr val="FFCC00"/>
                  </a:gs>
                  <a:gs pos="100000">
                    <a:srgbClr val="FFFF00"/>
                  </a:gs>
                </a:gsLst>
                <a:lin ang="189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F48-4605-974E-FC0BE81FB7CD}"/>
              </c:ext>
            </c:extLst>
          </c:dPt>
          <c:dPt>
            <c:idx val="3"/>
            <c:bubble3D val="0"/>
            <c:explosion val="17"/>
            <c:spPr>
              <a:gradFill rotWithShape="0">
                <a:gsLst>
                  <a:gs pos="0">
                    <a:srgbClr val="000000"/>
                  </a:gs>
                  <a:gs pos="100000">
                    <a:srgbClr val="C0C0C0"/>
                  </a:gs>
                </a:gsLst>
                <a:path path="rect">
                  <a:fillToRect r="100000" b="100000"/>
                </a:path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DF48-4605-974E-FC0BE81FB7CD}"/>
              </c:ext>
            </c:extLst>
          </c:dPt>
          <c:dLbls>
            <c:dLbl>
              <c:idx val="0"/>
              <c:layout>
                <c:manualLayout>
                  <c:x val="8.6251366122548634E-2"/>
                  <c:y val="-6.599516462365288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986899935145165E-2"/>
                      <c:h val="9.00938227317397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F48-4605-974E-FC0BE81FB7CD}"/>
                </c:ext>
              </c:extLst>
            </c:dLbl>
            <c:dLbl>
              <c:idx val="1"/>
              <c:layout>
                <c:manualLayout>
                  <c:x val="3.8666749225154194E-2"/>
                  <c:y val="-0.123475038765934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48-4605-974E-FC0BE81FB7CD}"/>
                </c:ext>
              </c:extLst>
            </c:dLbl>
            <c:dLbl>
              <c:idx val="2"/>
              <c:layout>
                <c:manualLayout>
                  <c:x val="4.3361575215942041E-2"/>
                  <c:y val="-3.81427257654174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48-4605-974E-FC0BE81FB7CD}"/>
                </c:ext>
              </c:extLst>
            </c:dLbl>
            <c:dLbl>
              <c:idx val="3"/>
              <c:layout>
                <c:manualLayout>
                  <c:x val="-9.9898521859079544E-3"/>
                  <c:y val="-4.51610044908069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48-4605-974E-FC0BE81FB7CD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Introduction!$C$89:$C$92</c:f>
              <c:strCache>
                <c:ptCount val="4"/>
                <c:pt idx="0">
                  <c:v>Duale </c:v>
                </c:pt>
                <c:pt idx="1">
                  <c:v>Plt - DM</c:v>
                </c:pt>
                <c:pt idx="2">
                  <c:v>Fir</c:v>
                </c:pt>
                <c:pt idx="3">
                  <c:v>SCAI / PAI</c:v>
                </c:pt>
              </c:strCache>
            </c:strRef>
          </c:cat>
          <c:val>
            <c:numRef>
              <c:f>Introduction!$D$89:$D$92</c:f>
              <c:numCache>
                <c:formatCode>0\ "apprentis"</c:formatCode>
                <c:ptCount val="4"/>
                <c:pt idx="0">
                  <c:v>685</c:v>
                </c:pt>
                <c:pt idx="1">
                  <c:v>115</c:v>
                </c:pt>
                <c:pt idx="2">
                  <c:v>72</c:v>
                </c:pt>
                <c:pt idx="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48-4605-974E-FC0BE81FB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995156141122731"/>
          <c:y val="0.40848766404199477"/>
          <c:w val="0.12697755578336639"/>
          <c:h val="0.2434611824776624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Nombre</a:t>
            </a:r>
            <a:r>
              <a:rPr lang="en-US" dirty="0"/>
              <a:t> des</a:t>
            </a:r>
            <a:r>
              <a:rPr lang="en-US" baseline="0" dirty="0"/>
              <a:t> </a:t>
            </a:r>
            <a:r>
              <a:rPr lang="en-US" dirty="0" err="1"/>
              <a:t>apprentis</a:t>
            </a:r>
            <a:r>
              <a:rPr lang="en-US" dirty="0"/>
              <a:t> ASSC par </a:t>
            </a:r>
            <a:r>
              <a:rPr lang="en-US" dirty="0" err="1"/>
              <a:t>années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526501825126348E-2"/>
          <c:y val="0.1878886026835985"/>
          <c:w val="0.82694699634974733"/>
          <c:h val="0.64312862589859854"/>
        </c:manualLayout>
      </c:layout>
      <c:pie3DChart>
        <c:varyColors val="1"/>
        <c:ser>
          <c:idx val="0"/>
          <c:order val="0"/>
          <c:tx>
            <c:strRef>
              <c:f>Introduction!$R$122</c:f>
              <c:strCache>
                <c:ptCount val="1"/>
                <c:pt idx="0">
                  <c:v>ASSC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99A-4090-A945-1FCF398819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99A-4090-A945-1FCF398819E3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99A-4090-A945-1FCF398819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Introduction!$S$121:$U$121</c:f>
              <c:strCache>
                <c:ptCount val="3"/>
                <c:pt idx="0">
                  <c:v>1ère année</c:v>
                </c:pt>
                <c:pt idx="1">
                  <c:v>2ème année</c:v>
                </c:pt>
                <c:pt idx="2">
                  <c:v>3ème année</c:v>
                </c:pt>
              </c:strCache>
            </c:strRef>
          </c:cat>
          <c:val>
            <c:numRef>
              <c:f>Introduction!$S$122:$U$122</c:f>
              <c:numCache>
                <c:formatCode>General</c:formatCode>
                <c:ptCount val="3"/>
                <c:pt idx="0">
                  <c:v>93</c:v>
                </c:pt>
                <c:pt idx="1">
                  <c:v>123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9A-4090-A945-1FCF398819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Nombre des apprentis ASA par années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Nombre</a:t>
            </a:r>
            <a:r>
              <a:rPr lang="en-US" dirty="0"/>
              <a:t> des</a:t>
            </a:r>
            <a:r>
              <a:rPr lang="en-US" baseline="0" dirty="0"/>
              <a:t> </a:t>
            </a:r>
            <a:r>
              <a:rPr lang="en-US" dirty="0" err="1"/>
              <a:t>apprentis</a:t>
            </a:r>
            <a:r>
              <a:rPr lang="en-US" dirty="0"/>
              <a:t> ASA par </a:t>
            </a:r>
            <a:r>
              <a:rPr lang="en-US" dirty="0" err="1"/>
              <a:t>années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Introduction!$R$122</c:f>
              <c:strCache>
                <c:ptCount val="1"/>
                <c:pt idx="0">
                  <c:v>ASSC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80-46E7-B68A-9ECDC475B8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80-46E7-B68A-9ECDC475B8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Introduction!$S$121:$T$121</c:f>
              <c:strCache>
                <c:ptCount val="2"/>
                <c:pt idx="0">
                  <c:v>1ère année</c:v>
                </c:pt>
                <c:pt idx="1">
                  <c:v>2ème année</c:v>
                </c:pt>
              </c:strCache>
            </c:strRef>
          </c:cat>
          <c:val>
            <c:numRef>
              <c:f>Introduction!$S$122:$T$122</c:f>
              <c:numCache>
                <c:formatCode>General</c:formatCode>
                <c:ptCount val="2"/>
                <c:pt idx="0">
                  <c:v>93</c:v>
                </c:pt>
                <c:pt idx="1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80-46E7-B68A-9ECDC475B8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0.26924</cdr:x>
      <cdr:y>0.45933</cdr:y>
    </cdr:from>
    <cdr:to>
      <cdr:x>0.3731</cdr:x>
      <cdr:y>0.51046</cdr:y>
    </cdr:to>
    <cdr:sp macro="" textlink="">
      <cdr:nvSpPr>
        <cdr:cNvPr id="17" name="ZoneTexte 1"/>
        <cdr:cNvSpPr txBox="1"/>
      </cdr:nvSpPr>
      <cdr:spPr>
        <a:xfrm xmlns:a="http://schemas.openxmlformats.org/drawingml/2006/main">
          <a:off x="2571006" y="1918159"/>
          <a:ext cx="991769" cy="21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/>
            <a:t> 494</a:t>
          </a:r>
        </a:p>
      </cdr:txBody>
    </cdr:sp>
  </cdr:relSizeAnchor>
  <cdr:relSizeAnchor xmlns:cdr="http://schemas.openxmlformats.org/drawingml/2006/chartDrawing">
    <cdr:from>
      <cdr:x>0.18255</cdr:x>
      <cdr:y>0.4502</cdr:y>
    </cdr:from>
    <cdr:to>
      <cdr:x>0.33785</cdr:x>
      <cdr:y>0.50386</cdr:y>
    </cdr:to>
    <cdr:sp macro="" textlink="">
      <cdr:nvSpPr>
        <cdr:cNvPr id="18" name="ZoneTexte 1"/>
        <cdr:cNvSpPr txBox="1"/>
      </cdr:nvSpPr>
      <cdr:spPr>
        <a:xfrm xmlns:a="http://schemas.openxmlformats.org/drawingml/2006/main">
          <a:off x="1743146" y="1880058"/>
          <a:ext cx="1482974" cy="224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100" baseline="0"/>
            <a:t> </a:t>
          </a:r>
          <a:r>
            <a:rPr lang="fr-CH" sz="1400" b="1" baseline="0"/>
            <a:t>477</a:t>
          </a:r>
        </a:p>
      </cdr:txBody>
    </cdr:sp>
  </cdr:relSizeAnchor>
  <cdr:relSizeAnchor xmlns:cdr="http://schemas.openxmlformats.org/drawingml/2006/chartDrawing">
    <cdr:from>
      <cdr:x>0.46725</cdr:x>
      <cdr:y>0.3846</cdr:y>
    </cdr:from>
    <cdr:to>
      <cdr:x>0.56886</cdr:x>
      <cdr:y>0.4369</cdr:y>
    </cdr:to>
    <cdr:sp macro="" textlink="">
      <cdr:nvSpPr>
        <cdr:cNvPr id="19" name="ZoneTexte 1"/>
        <cdr:cNvSpPr txBox="1"/>
      </cdr:nvSpPr>
      <cdr:spPr>
        <a:xfrm xmlns:a="http://schemas.openxmlformats.org/drawingml/2006/main">
          <a:off x="4461829" y="1606107"/>
          <a:ext cx="970283" cy="218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613</a:t>
          </a:r>
        </a:p>
      </cdr:txBody>
    </cdr:sp>
  </cdr:relSizeAnchor>
  <cdr:relSizeAnchor xmlns:cdr="http://schemas.openxmlformats.org/drawingml/2006/chartDrawing">
    <cdr:from>
      <cdr:x>0.07805</cdr:x>
      <cdr:y>0.48412</cdr:y>
    </cdr:from>
    <cdr:to>
      <cdr:x>0.17883</cdr:x>
      <cdr:y>0.53619</cdr:y>
    </cdr:to>
    <cdr:sp macro="" textlink="">
      <cdr:nvSpPr>
        <cdr:cNvPr id="20" name="ZoneTexte 1"/>
        <cdr:cNvSpPr txBox="1"/>
      </cdr:nvSpPr>
      <cdr:spPr>
        <a:xfrm xmlns:a="http://schemas.openxmlformats.org/drawingml/2006/main">
          <a:off x="745310" y="2021714"/>
          <a:ext cx="962358" cy="217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435</a:t>
          </a:r>
        </a:p>
      </cdr:txBody>
    </cdr:sp>
  </cdr:relSizeAnchor>
  <cdr:relSizeAnchor xmlns:cdr="http://schemas.openxmlformats.org/drawingml/2006/chartDrawing">
    <cdr:from>
      <cdr:x>0.3358</cdr:x>
      <cdr:y>0.38605</cdr:y>
    </cdr:from>
    <cdr:to>
      <cdr:x>0.44171</cdr:x>
      <cdr:y>0.43718</cdr:y>
    </cdr:to>
    <cdr:sp macro="" textlink="">
      <cdr:nvSpPr>
        <cdr:cNvPr id="22" name="ZoneTexte 1"/>
        <cdr:cNvSpPr txBox="1"/>
      </cdr:nvSpPr>
      <cdr:spPr>
        <a:xfrm xmlns:a="http://schemas.openxmlformats.org/drawingml/2006/main">
          <a:off x="3206548" y="1612174"/>
          <a:ext cx="1011345" cy="213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/>
            <a:t> 579</a:t>
          </a:r>
        </a:p>
      </cdr:txBody>
    </cdr:sp>
  </cdr:relSizeAnchor>
  <cdr:relSizeAnchor xmlns:cdr="http://schemas.openxmlformats.org/drawingml/2006/chartDrawing">
    <cdr:from>
      <cdr:x>0.39751</cdr:x>
      <cdr:y>0.39053</cdr:y>
    </cdr:from>
    <cdr:to>
      <cdr:x>0.50343</cdr:x>
      <cdr:y>0.44166</cdr:y>
    </cdr:to>
    <cdr:sp macro="" textlink="">
      <cdr:nvSpPr>
        <cdr:cNvPr id="23" name="ZoneTexte 1"/>
        <cdr:cNvSpPr txBox="1"/>
      </cdr:nvSpPr>
      <cdr:spPr>
        <a:xfrm xmlns:a="http://schemas.openxmlformats.org/drawingml/2006/main">
          <a:off x="3795873" y="1630855"/>
          <a:ext cx="1011439" cy="213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/>
            <a:t> 598</a:t>
          </a:r>
        </a:p>
      </cdr:txBody>
    </cdr:sp>
  </cdr:relSizeAnchor>
  <cdr:relSizeAnchor xmlns:cdr="http://schemas.openxmlformats.org/drawingml/2006/chartDrawing">
    <cdr:from>
      <cdr:x>0.14631</cdr:x>
      <cdr:y>0.4665</cdr:y>
    </cdr:from>
    <cdr:to>
      <cdr:x>0.24792</cdr:x>
      <cdr:y>0.5188</cdr:y>
    </cdr:to>
    <cdr:sp macro="" textlink="">
      <cdr:nvSpPr>
        <cdr:cNvPr id="10" name="ZoneTexte 1"/>
        <cdr:cNvSpPr txBox="1"/>
      </cdr:nvSpPr>
      <cdr:spPr>
        <a:xfrm xmlns:a="http://schemas.openxmlformats.org/drawingml/2006/main">
          <a:off x="1397085" y="1948101"/>
          <a:ext cx="970283" cy="218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463</a:t>
          </a:r>
        </a:p>
      </cdr:txBody>
    </cdr:sp>
  </cdr:relSizeAnchor>
  <cdr:relSizeAnchor xmlns:cdr="http://schemas.openxmlformats.org/drawingml/2006/chartDrawing">
    <cdr:from>
      <cdr:x>0.5297</cdr:x>
      <cdr:y>0.35962</cdr:y>
    </cdr:from>
    <cdr:to>
      <cdr:x>0.63131</cdr:x>
      <cdr:y>0.41192</cdr:y>
    </cdr:to>
    <cdr:sp macro="" textlink="">
      <cdr:nvSpPr>
        <cdr:cNvPr id="9" name="ZoneTexte 1"/>
        <cdr:cNvSpPr txBox="1"/>
      </cdr:nvSpPr>
      <cdr:spPr>
        <a:xfrm xmlns:a="http://schemas.openxmlformats.org/drawingml/2006/main">
          <a:off x="5058171" y="1501802"/>
          <a:ext cx="970284" cy="218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652</a:t>
          </a:r>
        </a:p>
      </cdr:txBody>
    </cdr:sp>
  </cdr:relSizeAnchor>
  <cdr:relSizeAnchor xmlns:cdr="http://schemas.openxmlformats.org/drawingml/2006/chartDrawing">
    <cdr:from>
      <cdr:x>0.59155</cdr:x>
      <cdr:y>0.30514</cdr:y>
    </cdr:from>
    <cdr:to>
      <cdr:x>0.69316</cdr:x>
      <cdr:y>0.35744</cdr:y>
    </cdr:to>
    <cdr:sp macro="" textlink="">
      <cdr:nvSpPr>
        <cdr:cNvPr id="12" name="ZoneTexte 1"/>
        <cdr:cNvSpPr txBox="1"/>
      </cdr:nvSpPr>
      <cdr:spPr>
        <a:xfrm xmlns:a="http://schemas.openxmlformats.org/drawingml/2006/main">
          <a:off x="5648786" y="1274272"/>
          <a:ext cx="970284" cy="218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715</a:t>
          </a:r>
        </a:p>
      </cdr:txBody>
    </cdr:sp>
  </cdr:relSizeAnchor>
  <cdr:relSizeAnchor xmlns:cdr="http://schemas.openxmlformats.org/drawingml/2006/chartDrawing">
    <cdr:from>
      <cdr:x>0.65519</cdr:x>
      <cdr:y>0.30571</cdr:y>
    </cdr:from>
    <cdr:to>
      <cdr:x>0.7568</cdr:x>
      <cdr:y>0.35801</cdr:y>
    </cdr:to>
    <cdr:sp macro="" textlink="">
      <cdr:nvSpPr>
        <cdr:cNvPr id="11" name="ZoneTexte 1"/>
        <cdr:cNvSpPr txBox="1"/>
      </cdr:nvSpPr>
      <cdr:spPr>
        <a:xfrm xmlns:a="http://schemas.openxmlformats.org/drawingml/2006/main">
          <a:off x="6256446" y="1276654"/>
          <a:ext cx="970283" cy="218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 dirty="0"/>
            <a:t>741</a:t>
          </a:r>
        </a:p>
      </cdr:txBody>
    </cdr:sp>
  </cdr:relSizeAnchor>
  <cdr:relSizeAnchor xmlns:cdr="http://schemas.openxmlformats.org/drawingml/2006/chartDrawing">
    <cdr:from>
      <cdr:x>0.71346</cdr:x>
      <cdr:y>0.30768</cdr:y>
    </cdr:from>
    <cdr:to>
      <cdr:x>0.81507</cdr:x>
      <cdr:y>0.35998</cdr:y>
    </cdr:to>
    <cdr:sp macro="" textlink="">
      <cdr:nvSpPr>
        <cdr:cNvPr id="13" name="ZoneTexte 1">
          <a:extLst xmlns:a="http://schemas.openxmlformats.org/drawingml/2006/main">
            <a:ext uri="{FF2B5EF4-FFF2-40B4-BE49-F238E27FC236}">
              <a16:creationId xmlns:a16="http://schemas.microsoft.com/office/drawing/2014/main" id="{F0A12D41-9FC5-473F-979E-325AF4F5CC13}"/>
            </a:ext>
          </a:extLst>
        </cdr:cNvPr>
        <cdr:cNvSpPr txBox="1"/>
      </cdr:nvSpPr>
      <cdr:spPr>
        <a:xfrm xmlns:a="http://schemas.openxmlformats.org/drawingml/2006/main">
          <a:off x="6129275" y="1152020"/>
          <a:ext cx="872928" cy="1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 dirty="0"/>
            <a:t>715</a:t>
          </a:r>
        </a:p>
      </cdr:txBody>
    </cdr:sp>
  </cdr:relSizeAnchor>
  <cdr:relSizeAnchor xmlns:cdr="http://schemas.openxmlformats.org/drawingml/2006/chartDrawing">
    <cdr:from>
      <cdr:x>0.77213</cdr:x>
      <cdr:y>0.30768</cdr:y>
    </cdr:from>
    <cdr:to>
      <cdr:x>0.87374</cdr:x>
      <cdr:y>0.35998</cdr:y>
    </cdr:to>
    <cdr:sp macro="" textlink="">
      <cdr:nvSpPr>
        <cdr:cNvPr id="14" name="ZoneTexte 1">
          <a:extLst xmlns:a="http://schemas.openxmlformats.org/drawingml/2006/main">
            <a:ext uri="{FF2B5EF4-FFF2-40B4-BE49-F238E27FC236}">
              <a16:creationId xmlns:a16="http://schemas.microsoft.com/office/drawing/2014/main" id="{F0A12D41-9FC5-473F-979E-325AF4F5CC13}"/>
            </a:ext>
          </a:extLst>
        </cdr:cNvPr>
        <cdr:cNvSpPr txBox="1"/>
      </cdr:nvSpPr>
      <cdr:spPr>
        <a:xfrm xmlns:a="http://schemas.openxmlformats.org/drawingml/2006/main">
          <a:off x="6633331" y="1152020"/>
          <a:ext cx="872928" cy="1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 dirty="0"/>
            <a:t>714</a:t>
          </a:r>
        </a:p>
      </cdr:txBody>
    </cdr:sp>
  </cdr:relSizeAnchor>
  <cdr:relSizeAnchor xmlns:cdr="http://schemas.openxmlformats.org/drawingml/2006/chartDrawing">
    <cdr:from>
      <cdr:x>0.83918</cdr:x>
      <cdr:y>0.28845</cdr:y>
    </cdr:from>
    <cdr:to>
      <cdr:x>0.94079</cdr:x>
      <cdr:y>0.34075</cdr:y>
    </cdr:to>
    <cdr:sp macro="" textlink="">
      <cdr:nvSpPr>
        <cdr:cNvPr id="15" name="ZoneTexte 1">
          <a:extLst xmlns:a="http://schemas.openxmlformats.org/drawingml/2006/main">
            <a:ext uri="{FF2B5EF4-FFF2-40B4-BE49-F238E27FC236}">
              <a16:creationId xmlns:a16="http://schemas.microsoft.com/office/drawing/2014/main" id="{F0A12D41-9FC5-473F-979E-325AF4F5CC13}"/>
            </a:ext>
          </a:extLst>
        </cdr:cNvPr>
        <cdr:cNvSpPr txBox="1"/>
      </cdr:nvSpPr>
      <cdr:spPr>
        <a:xfrm xmlns:a="http://schemas.openxmlformats.org/drawingml/2006/main">
          <a:off x="7209395" y="1080012"/>
          <a:ext cx="872928" cy="1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 dirty="0"/>
            <a:t>783</a:t>
          </a:r>
        </a:p>
      </cdr:txBody>
    </cdr:sp>
  </cdr:relSizeAnchor>
  <cdr:relSizeAnchor xmlns:cdr="http://schemas.openxmlformats.org/drawingml/2006/chartDrawing">
    <cdr:from>
      <cdr:x>0.89839</cdr:x>
      <cdr:y>0.18156</cdr:y>
    </cdr:from>
    <cdr:to>
      <cdr:x>1</cdr:x>
      <cdr:y>0.23386</cdr:y>
    </cdr:to>
    <cdr:sp macro="" textlink="">
      <cdr:nvSpPr>
        <cdr:cNvPr id="16" name="ZoneTexte 1">
          <a:extLst xmlns:a="http://schemas.openxmlformats.org/drawingml/2006/main">
            <a:ext uri="{FF2B5EF4-FFF2-40B4-BE49-F238E27FC236}">
              <a16:creationId xmlns:a16="http://schemas.microsoft.com/office/drawing/2014/main" id="{F0A12D41-9FC5-473F-979E-325AF4F5CC13}"/>
            </a:ext>
          </a:extLst>
        </cdr:cNvPr>
        <cdr:cNvSpPr txBox="1"/>
      </cdr:nvSpPr>
      <cdr:spPr>
        <a:xfrm xmlns:a="http://schemas.openxmlformats.org/drawingml/2006/main">
          <a:off x="7718042" y="679784"/>
          <a:ext cx="872928" cy="1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dirty="0"/>
            <a:t>992</a:t>
          </a:r>
          <a:endParaRPr lang="fr-CH" sz="1400" b="1" baseline="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0343" cy="4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381" y="0"/>
            <a:ext cx="2880343" cy="4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4924"/>
            <a:ext cx="2880343" cy="4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381" y="9284924"/>
            <a:ext cx="2880343" cy="4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ABFD263D-D8B6-4B06-8BE2-3761FDE2A1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82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0343" cy="4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381" y="0"/>
            <a:ext cx="2880343" cy="4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218" y="4643244"/>
            <a:ext cx="5316841" cy="4399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4924"/>
            <a:ext cx="2880343" cy="4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381" y="9284924"/>
            <a:ext cx="2880343" cy="4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74" tIns="44887" rIns="89774" bIns="44887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6595A50A-A761-4481-B2E7-396B984A73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082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368" indent="-28052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2106" indent="-2244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949" indent="-2244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9790" indent="-2244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8633" indent="-2244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7477" indent="-2244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6319" indent="-2244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5161" indent="-2244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6DA9C2-6CB6-4615-A465-6773ACF092CF}" type="slidenum">
              <a:rPr lang="fr-CH" smtClean="0"/>
              <a:pPr eaLnBrk="1" hangingPunct="1"/>
              <a:t>1</a:t>
            </a:fld>
            <a:endParaRPr lang="fr-CH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3425"/>
            <a:ext cx="4886325" cy="366553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1C40F-3CC2-40A3-9468-141D5467A352}" type="slidenum">
              <a:rPr lang="fr-CH" smtClean="0"/>
              <a:pPr>
                <a:defRPr/>
              </a:pPr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4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95A50A-A761-4481-B2E7-396B984A7341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64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068C-B787-4645-9014-91339AF48B4D}" type="slidenum">
              <a:rPr lang="fr-CH" alt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6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22" y="1484784"/>
            <a:ext cx="4135437" cy="48969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9" y="1484784"/>
            <a:ext cx="4137025" cy="48969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47A1-DF10-49A6-9FF2-A791A746D8DB}" type="slidenum">
              <a:rPr lang="fr-CH" alt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2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35744" y="6568901"/>
            <a:ext cx="431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F562-50A8-4F1F-BC85-0D0E109D92B0}" type="slidenum">
              <a:rPr lang="fr-CH" alt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7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3828"/>
            <a:ext cx="7772400" cy="5232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CF979-65C4-4F14-BF2F-F34ED9E21040}" type="datetimeFigureOut">
              <a:rPr lang="fr-CH">
                <a:solidFill>
                  <a:srgbClr val="000000"/>
                </a:solidFill>
              </a:rPr>
              <a:pPr>
                <a:defRPr/>
              </a:pPr>
              <a:t>26.09.2023</a:t>
            </a:fld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1609-1DA3-44A8-B16F-40C142D875AA}" type="slidenum">
              <a:rPr lang="fr-CH" alt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8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7339" y="576549"/>
            <a:ext cx="612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776"/>
            <a:ext cx="8424862" cy="496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pour modifier les styles 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Troisième niveau</a:t>
            </a:r>
          </a:p>
          <a:p>
            <a:pPr lvl="3"/>
            <a:r>
              <a:rPr lang="fr-CH" dirty="0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"/>
            <a:ext cx="9151938" cy="125413"/>
          </a:xfrm>
          <a:prstGeom prst="rect">
            <a:avLst/>
          </a:prstGeom>
          <a:solidFill>
            <a:srgbClr val="E1282B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66"/>
            <a:ext cx="7616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696075"/>
            <a:ext cx="9144002" cy="169879"/>
          </a:xfrm>
          <a:prstGeom prst="rect">
            <a:avLst/>
          </a:prstGeom>
          <a:solidFill>
            <a:srgbClr val="E1282B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0805" y="5805264"/>
            <a:ext cx="701675" cy="6477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496" y="649689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pPr>
              <a:defRPr/>
            </a:pPr>
            <a:fld id="{ADF23BD5-B90E-4E9A-8B50-2718EB2DFBF1}" type="slidenum">
              <a:rPr lang="fr-CH" alt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915872" y="4724400"/>
            <a:ext cx="757750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CH">
              <a:solidFill>
                <a:srgbClr val="00000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 userDrawn="1"/>
        </p:nvSpPr>
        <p:spPr bwMode="auto">
          <a:xfrm>
            <a:off x="915872" y="5229225"/>
            <a:ext cx="757750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CH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96" y="404813"/>
            <a:ext cx="1662801" cy="86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8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E1282B"/>
          </a:solidFill>
          <a:latin typeface="+mn-lt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9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psc.ch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EPSC été (14) (Copie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39956"/>
            <a:ext cx="5903912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1007244" y="5157192"/>
            <a:ext cx="741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fr-CH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Formateurs en entreprise ASSC</a:t>
            </a:r>
            <a:br>
              <a:rPr lang="fr-CH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CH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 septembre 2023- 14h00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2339753" y="702469"/>
            <a:ext cx="6084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sz="3200" b="1" i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66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/>
              </a:rPr>
              <a:t>Bienvenue à l'EPAS</a:t>
            </a:r>
            <a:r>
              <a:rPr lang="fr-CH" sz="3200" b="1" i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6964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324" y="836712"/>
            <a:ext cx="6552728" cy="523220"/>
          </a:xfrm>
        </p:spPr>
        <p:txBody>
          <a:bodyPr/>
          <a:lstStyle/>
          <a:p>
            <a:pPr eaLnBrk="1" hangingPunct="1"/>
            <a:r>
              <a:rPr lang="fr-CH" dirty="0"/>
              <a:t>Informations </a:t>
            </a:r>
            <a:r>
              <a:rPr lang="fr-CH" b="1" dirty="0"/>
              <a:t>ASSC</a:t>
            </a:r>
            <a:r>
              <a:rPr lang="fr-CH" dirty="0"/>
              <a:t> </a:t>
            </a:r>
            <a:r>
              <a:rPr lang="fr-CH" b="1" dirty="0"/>
              <a:t>3</a:t>
            </a:r>
            <a:r>
              <a:rPr lang="fr-CH" dirty="0"/>
              <a:t>  2022 - 2023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467296" y="2060848"/>
            <a:ext cx="8064500" cy="4176464"/>
          </a:xfrm>
        </p:spPr>
        <p:txBody>
          <a:bodyPr/>
          <a:lstStyle/>
          <a:p>
            <a:pPr eaLnBrk="1" hangingPunct="1">
              <a:tabLst>
                <a:tab pos="3143250" algn="l"/>
              </a:tabLst>
            </a:pPr>
            <a:r>
              <a:rPr lang="fr-CH" sz="2200" dirty="0"/>
              <a:t> 3 classes ASSC duale : </a:t>
            </a:r>
            <a:r>
              <a:rPr lang="fr-CH" sz="2200" b="1" dirty="0"/>
              <a:t>60 apprenti-e-s</a:t>
            </a:r>
          </a:p>
          <a:p>
            <a:pPr marL="0" indent="0" eaLnBrk="1" hangingPunct="1">
              <a:buNone/>
              <a:tabLst>
                <a:tab pos="3143250" algn="l"/>
              </a:tabLst>
            </a:pPr>
            <a:endParaRPr lang="fr-CH" sz="2200" b="1" dirty="0"/>
          </a:p>
          <a:p>
            <a:pPr lvl="3" eaLnBrk="1" hangingPunct="1">
              <a:buClr>
                <a:srgbClr val="1A0AEE"/>
              </a:buClr>
            </a:pPr>
            <a:r>
              <a:rPr lang="fr-CH" sz="1800" dirty="0"/>
              <a:t>EMS et institution	 :  34			</a:t>
            </a:r>
          </a:p>
          <a:p>
            <a:pPr lvl="3" eaLnBrk="1" hangingPunct="1">
              <a:buClr>
                <a:srgbClr val="1A0AEE"/>
              </a:buClr>
            </a:pPr>
            <a:r>
              <a:rPr lang="fr-CH" sz="1800" dirty="0"/>
              <a:t>Hôpital 		 :  </a:t>
            </a:r>
            <a:r>
              <a:rPr lang="fr-CH" dirty="0"/>
              <a:t>15</a:t>
            </a:r>
            <a:endParaRPr lang="fr-CH" sz="1800" dirty="0"/>
          </a:p>
          <a:p>
            <a:pPr lvl="3" eaLnBrk="1" hangingPunct="1">
              <a:buClr>
                <a:srgbClr val="1A0AEE"/>
              </a:buClr>
            </a:pPr>
            <a:r>
              <a:rPr lang="fr-CH" sz="1800" dirty="0"/>
              <a:t>CMS		  :   5</a:t>
            </a:r>
          </a:p>
          <a:p>
            <a:pPr lvl="3" eaLnBrk="1" hangingPunct="1">
              <a:buClr>
                <a:srgbClr val="1A0AEE"/>
              </a:buClr>
            </a:pPr>
            <a:r>
              <a:rPr lang="fr-CH" sz="1800" dirty="0"/>
              <a:t>Clinique		  :   6</a:t>
            </a:r>
          </a:p>
          <a:p>
            <a:pPr marL="1371600" lvl="3" indent="0" eaLnBrk="1" hangingPunct="1">
              <a:buClr>
                <a:srgbClr val="1A0AEE"/>
              </a:buClr>
              <a:buNone/>
            </a:pPr>
            <a:endParaRPr lang="fr-CH" sz="1800" dirty="0"/>
          </a:p>
          <a:p>
            <a:pPr marL="1074738" lvl="1" indent="-358775" eaLnBrk="1" hangingPunct="1"/>
            <a:endParaRPr lang="fr-CH" sz="2000" dirty="0">
              <a:solidFill>
                <a:srgbClr val="6666FF"/>
              </a:solidFill>
            </a:endParaRPr>
          </a:p>
          <a:p>
            <a:pPr marL="1074738" lvl="1" indent="-358775" eaLnBrk="1" hangingPunct="1"/>
            <a:r>
              <a:rPr lang="fr-CH" sz="2000" dirty="0">
                <a:solidFill>
                  <a:srgbClr val="6666FF"/>
                </a:solidFill>
              </a:rPr>
              <a:t>L’attribution des classes s’effectue par l’EPASC en fonction du nombre d’apprentis. </a:t>
            </a:r>
          </a:p>
        </p:txBody>
      </p:sp>
      <p:sp>
        <p:nvSpPr>
          <p:cNvPr id="1536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DE9A68-A897-4C49-805F-030F350EF0D8}" type="slidenum">
              <a:rPr lang="fr-CH" altLang="en-US" smtClean="0">
                <a:latin typeface="Garamond" pitchFamily="18" charset="0"/>
              </a:rPr>
              <a:pPr eaLnBrk="1" hangingPunct="1"/>
              <a:t>10</a:t>
            </a:fld>
            <a:endParaRPr lang="fr-CH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779765"/>
            <a:ext cx="6336531" cy="523220"/>
          </a:xfrm>
          <a:noFill/>
        </p:spPr>
        <p:txBody>
          <a:bodyPr/>
          <a:lstStyle/>
          <a:p>
            <a:pPr eaLnBrk="1" hangingPunct="1"/>
            <a:r>
              <a:rPr lang="fr-CH" dirty="0"/>
              <a:t>Formation raccourcie  2023 - 2024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44824"/>
            <a:ext cx="7796212" cy="374441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CH" sz="2200" dirty="0"/>
              <a:t>2 classe FIR ASSC 1 </a:t>
            </a:r>
            <a:r>
              <a:rPr lang="fr-CH" sz="2200" b="1" dirty="0"/>
              <a:t>: 50</a:t>
            </a:r>
            <a:r>
              <a:rPr lang="fr-CH" sz="2200" dirty="0"/>
              <a:t> apprenti-e-s</a:t>
            </a:r>
          </a:p>
          <a:p>
            <a:pPr lvl="3" eaLnBrk="1" hangingPunct="1">
              <a:lnSpc>
                <a:spcPct val="80000"/>
              </a:lnSpc>
              <a:spcBef>
                <a:spcPts val="600"/>
              </a:spcBef>
              <a:buClr>
                <a:srgbClr val="1A0AEE"/>
              </a:buClr>
              <a:defRPr/>
            </a:pPr>
            <a:r>
              <a:rPr lang="fr-CH" dirty="0"/>
              <a:t>Cours : </a:t>
            </a:r>
            <a:r>
              <a:rPr lang="fr-CH" b="1" dirty="0"/>
              <a:t>lundi – mardi</a:t>
            </a:r>
          </a:p>
          <a:p>
            <a:pPr marL="1371600" lvl="3" indent="0" eaLnBrk="1" hangingPunct="1">
              <a:lnSpc>
                <a:spcPct val="80000"/>
              </a:lnSpc>
              <a:spcBef>
                <a:spcPts val="600"/>
              </a:spcBef>
              <a:buClr>
                <a:srgbClr val="1A0AEE"/>
              </a:buClr>
              <a:buNone/>
              <a:defRPr/>
            </a:pPr>
            <a:endParaRPr lang="fr-CH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CH" sz="2200" dirty="0"/>
              <a:t>1 classe FIR ASSC 2   </a:t>
            </a:r>
            <a:r>
              <a:rPr lang="fr-CH" sz="2200" b="1" dirty="0"/>
              <a:t>: 22 </a:t>
            </a:r>
            <a:r>
              <a:rPr lang="fr-CH" sz="2200" dirty="0"/>
              <a:t>apprenti-e-s </a:t>
            </a:r>
          </a:p>
          <a:p>
            <a:pPr lvl="3" eaLnBrk="1" hangingPunct="1">
              <a:lnSpc>
                <a:spcPct val="80000"/>
              </a:lnSpc>
              <a:spcBef>
                <a:spcPts val="600"/>
              </a:spcBef>
              <a:buClr>
                <a:srgbClr val="1A0AEE"/>
              </a:buClr>
              <a:defRPr/>
            </a:pPr>
            <a:r>
              <a:rPr lang="fr-CH" dirty="0"/>
              <a:t>Cours : </a:t>
            </a:r>
            <a:r>
              <a:rPr lang="fr-CH" b="1" dirty="0"/>
              <a:t>mercredi </a:t>
            </a:r>
          </a:p>
          <a:p>
            <a:pPr lvl="3" eaLnBrk="1" hangingPunct="1">
              <a:lnSpc>
                <a:spcPct val="80000"/>
              </a:lnSpc>
              <a:spcBef>
                <a:spcPts val="600"/>
              </a:spcBef>
              <a:buClr>
                <a:srgbClr val="1A0AEE"/>
              </a:buClr>
              <a:defRPr/>
            </a:pPr>
            <a:endParaRPr lang="fr-CH" b="1" dirty="0"/>
          </a:p>
          <a:p>
            <a:pPr marL="355600" lvl="1" indent="-355600">
              <a:spcBef>
                <a:spcPts val="600"/>
              </a:spcBef>
              <a:defRPr/>
            </a:pPr>
            <a:r>
              <a:rPr lang="fr-CH" sz="1800" dirty="0">
                <a:solidFill>
                  <a:schemeClr val="tx1"/>
                </a:solidFill>
              </a:rPr>
              <a:t>Contrat de travail + contrat d’apprentissage FIR</a:t>
            </a:r>
          </a:p>
          <a:p>
            <a:pPr marL="0" lvl="1" indent="0">
              <a:spcBef>
                <a:spcPts val="600"/>
              </a:spcBef>
              <a:buNone/>
              <a:defRPr/>
            </a:pPr>
            <a:endParaRPr lang="fr-CH" sz="1800" dirty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None/>
              <a:defRPr/>
            </a:pPr>
            <a:endParaRPr lang="fr-CH" sz="1800" dirty="0">
              <a:solidFill>
                <a:schemeClr val="tx1"/>
              </a:solidFill>
            </a:endParaRPr>
          </a:p>
        </p:txBody>
      </p:sp>
      <p:sp>
        <p:nvSpPr>
          <p:cNvPr id="16387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ECEAA5-4EA1-48EF-8867-39706340B1D7}" type="slidenum">
              <a:rPr lang="fr-CH" altLang="en-US" smtClean="0">
                <a:latin typeface="Garamond" pitchFamily="18" charset="0"/>
              </a:rPr>
              <a:pPr eaLnBrk="1" hangingPunct="1"/>
              <a:t>11</a:t>
            </a:fld>
            <a:endParaRPr lang="fr-CH" altLang="en-US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07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515100" cy="1036785"/>
          </a:xfrm>
        </p:spPr>
        <p:txBody>
          <a:bodyPr/>
          <a:lstStyle/>
          <a:p>
            <a:r>
              <a:rPr lang="fr-CH" dirty="0"/>
              <a:t>Formation aide en soins et accompagnement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384376"/>
          </a:xfrm>
        </p:spPr>
        <p:txBody>
          <a:bodyPr/>
          <a:lstStyle/>
          <a:p>
            <a:r>
              <a:rPr lang="fr-CH" sz="2200" dirty="0"/>
              <a:t>2 classes ASA 1 	: </a:t>
            </a:r>
            <a:r>
              <a:rPr lang="fr-CH" sz="2200" b="1" dirty="0"/>
              <a:t>27</a:t>
            </a:r>
            <a:r>
              <a:rPr lang="fr-CH" sz="2200" dirty="0"/>
              <a:t> apprenti-e-s</a:t>
            </a:r>
          </a:p>
          <a:p>
            <a:r>
              <a:rPr lang="fr-CH" sz="2200" dirty="0"/>
              <a:t>2 classes ASA 2 	: </a:t>
            </a:r>
            <a:r>
              <a:rPr lang="fr-CH" sz="2200" b="1" dirty="0"/>
              <a:t>17 </a:t>
            </a:r>
            <a:r>
              <a:rPr lang="fr-CH" sz="2200" dirty="0"/>
              <a:t>apprenti-e-s</a:t>
            </a:r>
          </a:p>
          <a:p>
            <a:pPr marL="0" indent="0">
              <a:buNone/>
            </a:pPr>
            <a:endParaRPr lang="fr-CH" sz="2200" dirty="0"/>
          </a:p>
          <a:p>
            <a:pPr lvl="1"/>
            <a:r>
              <a:rPr lang="fr-CH" sz="2000" dirty="0">
                <a:solidFill>
                  <a:srgbClr val="6666FF"/>
                </a:solidFill>
              </a:rPr>
              <a:t>Constat réjouissant de l’augmentation des apprentis AFP</a:t>
            </a:r>
          </a:p>
          <a:p>
            <a:pPr lvl="1"/>
            <a:r>
              <a:rPr lang="fr-CH" sz="2000" dirty="0">
                <a:solidFill>
                  <a:srgbClr val="6666FF"/>
                </a:solidFill>
              </a:rPr>
              <a:t>Personnalités motivées et engagées dans la formation</a:t>
            </a:r>
          </a:p>
          <a:p>
            <a:pPr lvl="1"/>
            <a:r>
              <a:rPr lang="fr-CH" sz="2000" dirty="0">
                <a:solidFill>
                  <a:srgbClr val="6666FF"/>
                </a:solidFill>
              </a:rPr>
              <a:t>Difficulté d’apprentissage avec les adultes liée à la maîtrise de la langue.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F6801D-0511-45CD-AE53-10FD8057DFD7}" type="slidenum">
              <a:rPr lang="fr-CH" altLang="en-US" smtClean="0"/>
              <a:pPr>
                <a:defRPr/>
              </a:pPr>
              <a:t>12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1287890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78486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H" altLang="fr-FR" dirty="0"/>
              <a:t>Carnet de communication </a:t>
            </a:r>
            <a:r>
              <a:rPr lang="fr-CH" altLang="fr-FR" sz="2400" dirty="0"/>
              <a:t>et de formation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1800" dirty="0">
                <a:solidFill>
                  <a:schemeClr val="tx1"/>
                </a:solidFill>
              </a:rPr>
              <a:t>Informations sur les règlements de formation</a:t>
            </a:r>
          </a:p>
          <a:p>
            <a:pPr lvl="1">
              <a:lnSpc>
                <a:spcPct val="90000"/>
              </a:lnSpc>
              <a:defRPr/>
            </a:pPr>
            <a:r>
              <a:rPr lang="fr-CH" altLang="fr-FR" sz="1800" b="1" dirty="0">
                <a:solidFill>
                  <a:srgbClr val="6666FF"/>
                </a:solidFill>
              </a:rPr>
              <a:t>Notes insuffisantes transmises par e-mail aux formateurs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1800" dirty="0">
                <a:solidFill>
                  <a:schemeClr val="tx1"/>
                </a:solidFill>
              </a:rPr>
              <a:t>Avis d’absence – mesures disciplinaires – </a:t>
            </a:r>
            <a:r>
              <a:rPr lang="fr-CH" altLang="fr-FR" sz="1800" dirty="0">
                <a:solidFill>
                  <a:srgbClr val="FF0000"/>
                </a:solidFill>
              </a:rPr>
              <a:t>Attention aux demandes de congé à ne pas prendre sur les jours de cours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1800" b="1" dirty="0">
                <a:solidFill>
                  <a:srgbClr val="FF0000"/>
                </a:solidFill>
              </a:rPr>
              <a:t>Plus de changement de jours de cours possible….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fr-CH" altLang="fr-FR" sz="2400" dirty="0"/>
              <a:t>Site internet : </a:t>
            </a:r>
            <a:r>
              <a:rPr lang="fr-CH" altLang="fr-FR" sz="2400" dirty="0">
                <a:hlinkClick r:id="rId2"/>
              </a:rPr>
              <a:t>www.epasc.ch</a:t>
            </a:r>
            <a:r>
              <a:rPr lang="fr-CH" altLang="fr-FR" sz="2400" dirty="0"/>
              <a:t> </a:t>
            </a:r>
            <a:endParaRPr lang="fr-CH" altLang="fr-FR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2000" dirty="0">
                <a:solidFill>
                  <a:schemeClr val="tx1"/>
                </a:solidFill>
              </a:rPr>
              <a:t>Documents d’informations de l’école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2000" dirty="0">
                <a:solidFill>
                  <a:schemeClr val="tx1"/>
                </a:solidFill>
              </a:rPr>
              <a:t>Présentation des formations et des documents de formations continues</a:t>
            </a:r>
          </a:p>
          <a:p>
            <a:pPr marL="342900" lvl="1" indent="-342900">
              <a:spcBef>
                <a:spcPts val="1800"/>
              </a:spcBef>
              <a:buSzPct val="70000"/>
              <a:buBlip>
                <a:blip r:embed="rId3"/>
              </a:buBlip>
              <a:defRPr/>
            </a:pPr>
            <a:r>
              <a:rPr lang="fr-CH" altLang="fr-FR" sz="2400" dirty="0">
                <a:solidFill>
                  <a:schemeClr val="tx1"/>
                </a:solidFill>
                <a:ea typeface="+mn-ea"/>
                <a:cs typeface="+mn-cs"/>
              </a:rPr>
              <a:t>Cours d’appuis</a:t>
            </a:r>
          </a:p>
          <a:p>
            <a:pPr lvl="1">
              <a:lnSpc>
                <a:spcPct val="90000"/>
              </a:lnSpc>
              <a:buSzPct val="70000"/>
              <a:defRPr/>
            </a:pPr>
            <a:r>
              <a:rPr lang="fr-CH" altLang="fr-FR" sz="2000" dirty="0">
                <a:solidFill>
                  <a:srgbClr val="FF0000"/>
                </a:solidFill>
              </a:rPr>
              <a:t>Vont débuter prochainement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 dirty="0"/>
              <a:t>Informations générales…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7793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8279" y="870663"/>
            <a:ext cx="6121375" cy="523220"/>
          </a:xfrm>
        </p:spPr>
        <p:txBody>
          <a:bodyPr/>
          <a:lstStyle/>
          <a:p>
            <a:r>
              <a:rPr lang="fr-CH" dirty="0"/>
              <a:t>Enjeux 2023 - 2024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937" y="2528900"/>
            <a:ext cx="8136126" cy="1800200"/>
          </a:xfrm>
        </p:spPr>
        <p:txBody>
          <a:bodyPr/>
          <a:lstStyle/>
          <a:p>
            <a:r>
              <a:rPr lang="fr-CH" dirty="0"/>
              <a:t>Application de la loi sur la mise à disposition des places de stage et d’apprentissage pour les professions non universitaires de la santé</a:t>
            </a:r>
          </a:p>
          <a:p>
            <a:endParaRPr lang="fr-CH" sz="2400" dirty="0">
              <a:solidFill>
                <a:srgbClr val="6666FF"/>
              </a:solidFill>
            </a:endParaRPr>
          </a:p>
          <a:p>
            <a:pPr marL="0" indent="0">
              <a:buNone/>
            </a:pPr>
            <a:r>
              <a:rPr lang="fr-CH" sz="2400" dirty="0">
                <a:solidFill>
                  <a:srgbClr val="6666FF"/>
                </a:solidFill>
              </a:rPr>
              <a:t>     A entraîné une augmentation des effectifs</a:t>
            </a:r>
            <a:endParaRPr lang="fr-CH" b="1" dirty="0">
              <a:solidFill>
                <a:srgbClr val="6666FF"/>
              </a:solidFill>
            </a:endParaRPr>
          </a:p>
          <a:p>
            <a:pPr marL="0" indent="0">
              <a:buNone/>
            </a:pPr>
            <a:r>
              <a:rPr lang="fr-CH" dirty="0">
                <a:solidFill>
                  <a:srgbClr val="6666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987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339752" y="764704"/>
            <a:ext cx="5832475" cy="523220"/>
          </a:xfrm>
        </p:spPr>
        <p:txBody>
          <a:bodyPr/>
          <a:lstStyle/>
          <a:p>
            <a:r>
              <a:rPr lang="fr-CH" dirty="0"/>
              <a:t>Admissions duale mixte 2024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916832"/>
            <a:ext cx="8136135" cy="36724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fr-CH" sz="2800" dirty="0">
                <a:solidFill>
                  <a:srgbClr val="FF0000"/>
                </a:solidFill>
              </a:rPr>
              <a:t>Réunion SFOP, </a:t>
            </a:r>
            <a:r>
              <a:rPr lang="fr-CH" sz="2800" dirty="0" err="1">
                <a:solidFill>
                  <a:srgbClr val="FF0000"/>
                </a:solidFill>
              </a:rPr>
              <a:t>OrTra</a:t>
            </a:r>
            <a:r>
              <a:rPr lang="fr-CH" sz="2800" dirty="0">
                <a:solidFill>
                  <a:srgbClr val="FF0000"/>
                </a:solidFill>
              </a:rPr>
              <a:t> et monde du travail pour revoir le modèle d’engagement Duale Mixte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fr-CH" sz="2800" dirty="0">
                <a:solidFill>
                  <a:srgbClr val="FF0000"/>
                </a:solidFill>
              </a:rPr>
              <a:t>Entretiens pour les entrées de 2024 en Duale Mixte le lundi </a:t>
            </a:r>
            <a:r>
              <a:rPr lang="fr-CH" sz="2800" u="sng" dirty="0">
                <a:solidFill>
                  <a:srgbClr val="FF0000"/>
                </a:solidFill>
              </a:rPr>
              <a:t>26 février 2024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fr-CH" sz="28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fr-CH" sz="2400" dirty="0">
                <a:solidFill>
                  <a:srgbClr val="FF0000"/>
                </a:solidFill>
              </a:rPr>
              <a:t>Inscription pour les personnes intéressées :</a:t>
            </a:r>
          </a:p>
          <a:p>
            <a:pPr lvl="3" eaLnBrk="1" hangingPunct="1">
              <a:lnSpc>
                <a:spcPct val="90000"/>
              </a:lnSpc>
              <a:defRPr/>
            </a:pPr>
            <a:endParaRPr lang="fr-CH" sz="2200" dirty="0"/>
          </a:p>
          <a:p>
            <a:pPr marL="1023937" lvl="3" indent="0" eaLnBrk="1" hangingPunct="1">
              <a:lnSpc>
                <a:spcPct val="90000"/>
              </a:lnSpc>
              <a:buNone/>
              <a:defRPr/>
            </a:pPr>
            <a:endParaRPr lang="fr-CH" sz="2200" dirty="0"/>
          </a:p>
          <a:p>
            <a:pPr marL="1023937" lvl="3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CH" sz="2400" b="1" dirty="0">
                <a:solidFill>
                  <a:srgbClr val="9933FF"/>
                </a:solidFill>
              </a:rPr>
              <a:t>Merci pour votre nécessaire collaboration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535238" y="712788"/>
            <a:ext cx="513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1979712" y="2060848"/>
            <a:ext cx="5905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CH" sz="3600" b="1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  ?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74FDE03-187E-4BA8-975E-6E835653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576DCC1-FE33-43E7-A71B-5D43CBA89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752" y="3284984"/>
            <a:ext cx="3844496" cy="23960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848"/>
            <a:ext cx="7702550" cy="4176464"/>
          </a:xfrm>
        </p:spPr>
        <p:txBody>
          <a:bodyPr/>
          <a:lstStyle/>
          <a:p>
            <a:pPr marL="541338" indent="-363538" eaLnBrk="1" hangingPunct="1">
              <a:buFont typeface="+mj-lt"/>
              <a:buAutoNum type="arabicPeriod"/>
            </a:pPr>
            <a:r>
              <a:rPr lang="fr-CH" sz="2400" dirty="0"/>
              <a:t>Rentrée EPASC 2023 – 2024</a:t>
            </a:r>
          </a:p>
          <a:p>
            <a:pPr marL="941388" lvl="1" indent="-363538"/>
            <a:r>
              <a:rPr lang="fr-CH" sz="1800" dirty="0">
                <a:solidFill>
                  <a:schemeClr val="tx1"/>
                </a:solidFill>
              </a:rPr>
              <a:t>Effectifs</a:t>
            </a:r>
          </a:p>
          <a:p>
            <a:pPr marL="577850" lvl="1" indent="0">
              <a:buNone/>
            </a:pPr>
            <a:endParaRPr lang="fr-CH" sz="1800" dirty="0">
              <a:solidFill>
                <a:schemeClr val="tx1"/>
              </a:solidFill>
            </a:endParaRPr>
          </a:p>
          <a:p>
            <a:pPr marL="541338" indent="-363538" eaLnBrk="1" hangingPunct="1">
              <a:buFont typeface="+mj-lt"/>
              <a:buAutoNum type="arabicPeriod"/>
            </a:pPr>
            <a:r>
              <a:rPr lang="fr-CH" sz="2400" dirty="0"/>
              <a:t>Informations générales</a:t>
            </a:r>
          </a:p>
          <a:p>
            <a:pPr marL="177800" indent="0" eaLnBrk="1" hangingPunct="1">
              <a:buNone/>
            </a:pPr>
            <a:endParaRPr lang="fr-CH" sz="2400" dirty="0"/>
          </a:p>
          <a:p>
            <a:pPr marL="541338" indent="-363538" eaLnBrk="1" hangingPunct="1">
              <a:buFont typeface="+mj-lt"/>
              <a:buAutoNum type="arabicPeriod"/>
            </a:pPr>
            <a:r>
              <a:rPr lang="fr-CH" dirty="0"/>
              <a:t>Admissions 2024</a:t>
            </a:r>
          </a:p>
          <a:p>
            <a:pPr marL="177800" indent="0" eaLnBrk="1" hangingPunct="1">
              <a:buNone/>
            </a:pPr>
            <a:endParaRPr lang="fr-CH" dirty="0"/>
          </a:p>
          <a:p>
            <a:pPr marL="541338" indent="-363538" eaLnBrk="1" hangingPunct="1">
              <a:buFont typeface="+mj-lt"/>
              <a:buAutoNum type="arabicPeriod"/>
            </a:pPr>
            <a:r>
              <a:rPr lang="fr-CH" sz="2400" dirty="0"/>
              <a:t>Divers</a:t>
            </a:r>
          </a:p>
          <a:p>
            <a:pPr marL="541338" indent="-363538" eaLnBrk="1" hangingPunct="1">
              <a:buFont typeface="+mj-lt"/>
              <a:buAutoNum type="arabicPeriod"/>
            </a:pPr>
            <a:endParaRPr lang="fr-CH" sz="3200" b="1" dirty="0">
              <a:solidFill>
                <a:srgbClr val="6666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6121375" cy="519113"/>
          </a:xfrm>
        </p:spPr>
        <p:txBody>
          <a:bodyPr/>
          <a:lstStyle/>
          <a:p>
            <a:r>
              <a:rPr lang="fr-CH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413024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7339" y="574495"/>
            <a:ext cx="6121375" cy="523220"/>
          </a:xfrm>
        </p:spPr>
        <p:txBody>
          <a:bodyPr/>
          <a:lstStyle/>
          <a:p>
            <a:pPr algn="l"/>
            <a:r>
              <a:rPr lang="fr-CH" dirty="0"/>
              <a:t>Rentrée 2023 -2024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83568" y="5573697"/>
            <a:ext cx="78488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H" sz="1200" dirty="0">
                <a:latin typeface="+mn-lt"/>
              </a:rPr>
              <a:t>NB: les étudiants </a:t>
            </a:r>
            <a:r>
              <a:rPr lang="fr-CH" sz="1200" b="1" dirty="0">
                <a:latin typeface="+mn-lt"/>
              </a:rPr>
              <a:t>des classes d’accueil et d’intégration </a:t>
            </a:r>
            <a:r>
              <a:rPr lang="fr-CH" sz="1200" dirty="0">
                <a:latin typeface="+mn-lt"/>
              </a:rPr>
              <a:t>(SCAI-PAI) – </a:t>
            </a:r>
            <a:r>
              <a:rPr lang="fr-CH" sz="1200" b="1" dirty="0">
                <a:latin typeface="+mn-lt"/>
              </a:rPr>
              <a:t>120 en 2023 </a:t>
            </a:r>
            <a:r>
              <a:rPr lang="fr-CH" sz="1200" dirty="0">
                <a:latin typeface="+mn-lt"/>
              </a:rPr>
              <a:t>–  sont  comptés dans l’effectif des apprentis. Les effectifs totaux de la section service communautaire s’élèvent à </a:t>
            </a:r>
            <a:r>
              <a:rPr lang="fr-CH" sz="1200" b="1" dirty="0">
                <a:latin typeface="+mn-lt"/>
              </a:rPr>
              <a:t>872 personnes dont 141 dans  les classes AMAD.</a:t>
            </a:r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8DA172D0-D985-4CBB-A1B2-E4AF3A7F97B1}"/>
              </a:ext>
            </a:extLst>
          </p:cNvPr>
          <p:cNvSpPr txBox="1"/>
          <p:nvPr/>
        </p:nvSpPr>
        <p:spPr>
          <a:xfrm>
            <a:off x="8516161" y="220486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CH" sz="900" dirty="0">
                <a:solidFill>
                  <a:schemeClr val="bg1"/>
                </a:solidFill>
              </a:rPr>
              <a:t>89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35DFFBB-39BE-4BA7-A782-5F6C0B5CD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5282286"/>
            <a:ext cx="2952328" cy="220923"/>
          </a:xfrm>
          <a:prstGeom prst="rect">
            <a:avLst/>
          </a:prstGeom>
        </p:spPr>
      </p:pic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00000000-0008-0000-0000-00002C77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027539"/>
              </p:ext>
            </p:extLst>
          </p:nvPr>
        </p:nvGraphicFramePr>
        <p:xfrm>
          <a:off x="314933" y="1556900"/>
          <a:ext cx="8590970" cy="374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2023 - 2024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8D84750D-DED0-42F5-BBBB-4EF0F06988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89826"/>
              </p:ext>
            </p:extLst>
          </p:nvPr>
        </p:nvGraphicFramePr>
        <p:xfrm>
          <a:off x="323528" y="1615328"/>
          <a:ext cx="8352928" cy="418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E27F0142-9606-4844-8676-D9231700F1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164125"/>
              </p:ext>
            </p:extLst>
          </p:nvPr>
        </p:nvGraphicFramePr>
        <p:xfrm>
          <a:off x="323528" y="1615328"/>
          <a:ext cx="8352928" cy="418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936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2023 - 2024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239FB893-4D28-4A79-BB9C-BD77F4DDA2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08876"/>
              </p:ext>
            </p:extLst>
          </p:nvPr>
        </p:nvGraphicFramePr>
        <p:xfrm>
          <a:off x="467544" y="1624852"/>
          <a:ext cx="8208912" cy="4108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00000000-0008-0000-0100-0000AE0B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692963"/>
              </p:ext>
            </p:extLst>
          </p:nvPr>
        </p:nvGraphicFramePr>
        <p:xfrm>
          <a:off x="467544" y="1624854"/>
          <a:ext cx="8208912" cy="410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991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2023 - 2024</a:t>
            </a:r>
            <a:endParaRPr lang="fr-CH" dirty="0">
              <a:solidFill>
                <a:srgbClr val="006633"/>
              </a:solidFill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2194E8E3-1A08-46C1-9825-26AA3625F8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086332"/>
              </p:ext>
            </p:extLst>
          </p:nvPr>
        </p:nvGraphicFramePr>
        <p:xfrm>
          <a:off x="1763688" y="1916832"/>
          <a:ext cx="5814392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915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2023 - 2024</a:t>
            </a:r>
            <a:endParaRPr lang="fr-CH" dirty="0">
              <a:solidFill>
                <a:srgbClr val="006633"/>
              </a:solidFill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1EB60ECA-0912-404B-B3AB-01FF02CCC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322990"/>
              </p:ext>
            </p:extLst>
          </p:nvPr>
        </p:nvGraphicFramePr>
        <p:xfrm>
          <a:off x="1691680" y="1519926"/>
          <a:ext cx="5760640" cy="38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2194E8E3-1A08-46C1-9825-26AA3625F8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044634"/>
              </p:ext>
            </p:extLst>
          </p:nvPr>
        </p:nvGraphicFramePr>
        <p:xfrm>
          <a:off x="1709936" y="1916832"/>
          <a:ext cx="5823520" cy="342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375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899138"/>
            <a:ext cx="7272808" cy="523220"/>
          </a:xfrm>
        </p:spPr>
        <p:txBody>
          <a:bodyPr/>
          <a:lstStyle/>
          <a:p>
            <a:pPr eaLnBrk="1" hangingPunct="1"/>
            <a:r>
              <a:rPr lang="fr-CH" dirty="0"/>
              <a:t>Informations ASSC </a:t>
            </a:r>
            <a:r>
              <a:rPr lang="fr-CH" b="1" dirty="0"/>
              <a:t>1</a:t>
            </a:r>
            <a:r>
              <a:rPr lang="fr-CH" dirty="0"/>
              <a:t>  2023 - 2024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8229600" cy="3744912"/>
          </a:xfrm>
        </p:spPr>
        <p:txBody>
          <a:bodyPr/>
          <a:lstStyle/>
          <a:p>
            <a:pPr defTabSz="749300" eaLnBrk="1" hangingPunct="1">
              <a:tabLst>
                <a:tab pos="4216400" algn="l"/>
              </a:tabLst>
              <a:defRPr/>
            </a:pPr>
            <a:r>
              <a:rPr lang="fr-CH" sz="2400" dirty="0"/>
              <a:t>4 classes ASSC duale 1 : </a:t>
            </a:r>
            <a:r>
              <a:rPr lang="fr-CH" sz="2400" b="1" dirty="0"/>
              <a:t>74 apprenti-e-s</a:t>
            </a:r>
          </a:p>
          <a:p>
            <a:pPr lvl="1" defTabSz="749300" eaLnBrk="1" hangingPunct="1">
              <a:tabLst>
                <a:tab pos="4216400" algn="l"/>
              </a:tabLst>
              <a:defRPr/>
            </a:pPr>
            <a:r>
              <a:rPr lang="fr-CH" sz="2000" dirty="0">
                <a:solidFill>
                  <a:srgbClr val="6666FF"/>
                </a:solidFill>
              </a:rPr>
              <a:t>Cours lundi et mardi = classes ASSC 1A et 1B</a:t>
            </a:r>
          </a:p>
          <a:p>
            <a:pPr lvl="1" defTabSz="749300" eaLnBrk="1" hangingPunct="1">
              <a:tabLst>
                <a:tab pos="4216400" algn="l"/>
              </a:tabLst>
              <a:defRPr/>
            </a:pPr>
            <a:r>
              <a:rPr lang="fr-CH" sz="2000" dirty="0">
                <a:solidFill>
                  <a:srgbClr val="6666FF"/>
                </a:solidFill>
              </a:rPr>
              <a:t>Cours mercredi et jeudi = classes ASSC 1C et 1D</a:t>
            </a:r>
          </a:p>
          <a:p>
            <a:pPr lvl="2" defTabSz="749300" eaLnBrk="1" hangingPunct="1">
              <a:tabLst>
                <a:tab pos="4216400" algn="l"/>
                <a:tab pos="5113338" algn="dec"/>
              </a:tabLst>
              <a:defRPr/>
            </a:pPr>
            <a:r>
              <a:rPr lang="fr-CH" sz="2000" dirty="0"/>
              <a:t>EMS et institution			: 56</a:t>
            </a:r>
          </a:p>
          <a:p>
            <a:pPr lvl="2" defTabSz="749300" eaLnBrk="1" hangingPunct="1">
              <a:tabLst>
                <a:tab pos="4216400" algn="l"/>
                <a:tab pos="5113338" algn="dec"/>
              </a:tabLst>
              <a:defRPr/>
            </a:pPr>
            <a:r>
              <a:rPr lang="fr-CH" sz="2000" dirty="0"/>
              <a:t>Hôpital 			:   </a:t>
            </a:r>
            <a:r>
              <a:rPr lang="fr-CH" dirty="0"/>
              <a:t>7</a:t>
            </a:r>
            <a:endParaRPr lang="fr-CH" sz="2000" dirty="0"/>
          </a:p>
          <a:p>
            <a:pPr lvl="2" defTabSz="749300" eaLnBrk="1" hangingPunct="1">
              <a:tabLst>
                <a:tab pos="4216400" algn="l"/>
                <a:tab pos="5113338" algn="dec"/>
              </a:tabLst>
              <a:defRPr/>
            </a:pPr>
            <a:r>
              <a:rPr lang="fr-CH" sz="2000" dirty="0"/>
              <a:t>Centre médico-éducatif			:   </a:t>
            </a:r>
            <a:r>
              <a:rPr lang="fr-CH" dirty="0"/>
              <a:t>5</a:t>
            </a:r>
            <a:endParaRPr lang="fr-CH" sz="2000" dirty="0"/>
          </a:p>
          <a:p>
            <a:pPr lvl="2" defTabSz="749300" eaLnBrk="1" hangingPunct="1">
              <a:tabLst>
                <a:tab pos="4216400" algn="l"/>
                <a:tab pos="5113338" algn="dec"/>
              </a:tabLst>
              <a:defRPr/>
            </a:pPr>
            <a:r>
              <a:rPr lang="fr-CH" sz="2000" dirty="0"/>
              <a:t>Clinique			:   4</a:t>
            </a:r>
          </a:p>
          <a:p>
            <a:pPr lvl="2" defTabSz="749300" eaLnBrk="1" hangingPunct="1">
              <a:tabLst>
                <a:tab pos="4216400" algn="l"/>
                <a:tab pos="5113338" algn="dec"/>
              </a:tabLst>
              <a:defRPr/>
            </a:pPr>
            <a:r>
              <a:rPr lang="fr-CH" dirty="0"/>
              <a:t>Sans patron			:   2</a:t>
            </a:r>
            <a:endParaRPr lang="fr-CH" sz="2000" dirty="0"/>
          </a:p>
          <a:p>
            <a:pPr marL="630238" lvl="2" indent="0" defTabSz="749300" eaLnBrk="1" hangingPunct="1">
              <a:buNone/>
              <a:tabLst>
                <a:tab pos="4216400" algn="l"/>
              </a:tabLst>
              <a:defRPr/>
            </a:pPr>
            <a:endParaRPr lang="fr-CH" sz="2000" dirty="0">
              <a:solidFill>
                <a:srgbClr val="FF0000"/>
              </a:solidFill>
            </a:endParaRPr>
          </a:p>
          <a:p>
            <a:pPr defTabSz="749300" eaLnBrk="1" hangingPunct="1">
              <a:tabLst>
                <a:tab pos="4216400" algn="l"/>
              </a:tabLst>
              <a:defRPr/>
            </a:pPr>
            <a:r>
              <a:rPr lang="fr-CH" sz="2400" dirty="0"/>
              <a:t>1 classe ASSC (duale-mixte) : </a:t>
            </a:r>
            <a:r>
              <a:rPr lang="fr-CH" b="1" dirty="0"/>
              <a:t>19</a:t>
            </a:r>
            <a:r>
              <a:rPr lang="fr-CH" sz="2400" b="1" dirty="0"/>
              <a:t> apprenti-e-s</a:t>
            </a:r>
          </a:p>
          <a:p>
            <a:pPr lvl="1" defTabSz="749300" eaLnBrk="1" hangingPunct="1">
              <a:buFont typeface="Wingdings" pitchFamily="2" charset="2"/>
              <a:buNone/>
              <a:tabLst>
                <a:tab pos="4216400" algn="l"/>
              </a:tabLst>
              <a:defRPr/>
            </a:pPr>
            <a:endParaRPr lang="fr-CH" dirty="0"/>
          </a:p>
        </p:txBody>
      </p:sp>
      <p:sp>
        <p:nvSpPr>
          <p:cNvPr id="1331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6653AB-41D0-41C4-B51D-34F3118712FE}" type="slidenum">
              <a:rPr lang="fr-CH" altLang="en-US" smtClean="0">
                <a:latin typeface="Garamond" pitchFamily="18" charset="0"/>
              </a:rPr>
              <a:pPr eaLnBrk="1" hangingPunct="1"/>
              <a:t>8</a:t>
            </a:fld>
            <a:endParaRPr lang="fr-CH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722" y="963097"/>
            <a:ext cx="6552728" cy="523220"/>
          </a:xfrm>
        </p:spPr>
        <p:txBody>
          <a:bodyPr/>
          <a:lstStyle/>
          <a:p>
            <a:pPr eaLnBrk="1" hangingPunct="1"/>
            <a:r>
              <a:rPr lang="fr-CH" dirty="0"/>
              <a:t>Informations </a:t>
            </a:r>
            <a:r>
              <a:rPr lang="fr-CH" b="1" dirty="0"/>
              <a:t>ASSC</a:t>
            </a:r>
            <a:r>
              <a:rPr lang="fr-CH" dirty="0"/>
              <a:t> </a:t>
            </a:r>
            <a:r>
              <a:rPr lang="fr-CH" b="1" dirty="0"/>
              <a:t>2</a:t>
            </a:r>
            <a:r>
              <a:rPr lang="fr-CH" dirty="0"/>
              <a:t>  2023 - 2024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76872"/>
            <a:ext cx="8229600" cy="3456533"/>
          </a:xfrm>
        </p:spPr>
        <p:txBody>
          <a:bodyPr/>
          <a:lstStyle/>
          <a:p>
            <a:pPr eaLnBrk="1" hangingPunct="1"/>
            <a:r>
              <a:rPr lang="fr-CH" dirty="0"/>
              <a:t>4</a:t>
            </a:r>
            <a:r>
              <a:rPr lang="fr-CH" sz="2400" dirty="0"/>
              <a:t> classes  ASSC duale 2 : </a:t>
            </a:r>
            <a:r>
              <a:rPr lang="fr-CH" b="1" dirty="0"/>
              <a:t>73 </a:t>
            </a:r>
            <a:r>
              <a:rPr lang="fr-CH" sz="2400" b="1" dirty="0"/>
              <a:t>apprenti-e-s</a:t>
            </a:r>
          </a:p>
          <a:p>
            <a:pPr marL="0" indent="0" eaLnBrk="1" hangingPunct="1">
              <a:buNone/>
            </a:pPr>
            <a:endParaRPr lang="fr-CH" sz="2400" dirty="0"/>
          </a:p>
          <a:p>
            <a:pPr lvl="2" defTabSz="749300">
              <a:tabLst>
                <a:tab pos="4216400" algn="l"/>
                <a:tab pos="5113338" algn="dec"/>
              </a:tabLst>
              <a:defRPr/>
            </a:pPr>
            <a:r>
              <a:rPr lang="fr-CH" dirty="0"/>
              <a:t>EMS et institution			: 44</a:t>
            </a:r>
          </a:p>
          <a:p>
            <a:pPr lvl="2" defTabSz="749300">
              <a:tabLst>
                <a:tab pos="4216400" algn="l"/>
                <a:tab pos="5113338" algn="dec"/>
              </a:tabLst>
              <a:defRPr/>
            </a:pPr>
            <a:r>
              <a:rPr lang="fr-CH" dirty="0"/>
              <a:t>Hôpital 			: 15</a:t>
            </a:r>
          </a:p>
          <a:p>
            <a:pPr lvl="2" defTabSz="749300">
              <a:tabLst>
                <a:tab pos="4216400" algn="l"/>
                <a:tab pos="5113338" algn="dec"/>
              </a:tabLst>
              <a:defRPr/>
            </a:pPr>
            <a:r>
              <a:rPr lang="fr-CH" dirty="0"/>
              <a:t>Centre médico-éducatif			:   8</a:t>
            </a:r>
          </a:p>
          <a:p>
            <a:pPr lvl="2" defTabSz="749300">
              <a:tabLst>
                <a:tab pos="4216400" algn="l"/>
                <a:tab pos="5113338" algn="dec"/>
              </a:tabLst>
              <a:defRPr/>
            </a:pPr>
            <a:r>
              <a:rPr lang="fr-CH" dirty="0"/>
              <a:t>Clinique			:   6</a:t>
            </a:r>
          </a:p>
          <a:p>
            <a:pPr lvl="2" defTabSz="749300">
              <a:tabLst>
                <a:tab pos="4216400" algn="l"/>
                <a:tab pos="5113338" algn="dec"/>
              </a:tabLst>
              <a:defRPr/>
            </a:pPr>
            <a:r>
              <a:rPr lang="fr-CH" dirty="0"/>
              <a:t>Sans patron			:   0</a:t>
            </a:r>
          </a:p>
        </p:txBody>
      </p:sp>
      <p:sp>
        <p:nvSpPr>
          <p:cNvPr id="14339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C24B70-A8C5-48BD-8D93-8D7D9BED59BD}" type="slidenum">
              <a:rPr lang="fr-CH" altLang="en-US" smtClean="0">
                <a:latin typeface="Garamond" pitchFamily="18" charset="0"/>
              </a:rPr>
              <a:pPr eaLnBrk="1" hangingPunct="1"/>
              <a:t>9</a:t>
            </a:fld>
            <a:endParaRPr lang="fr-CH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PASC">
  <a:themeElements>
    <a:clrScheme name="MODELE_V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V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smtClean="0">
            <a:latin typeface="Arial Black" pitchFamily="34" charset="0"/>
          </a:defRPr>
        </a:defPPr>
      </a:lstStyle>
    </a:txDef>
  </a:objectDefaults>
  <a:extraClrSchemeLst>
    <a:extraClrScheme>
      <a:clrScheme name="MODELE_V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9751</TotalTime>
  <Words>579</Words>
  <Application>Microsoft Office PowerPoint</Application>
  <PresentationFormat>Affichage à l'écran (4:3)</PresentationFormat>
  <Paragraphs>118</Paragraphs>
  <Slides>16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Garamond</vt:lpstr>
      <vt:lpstr>Times New Roman</vt:lpstr>
      <vt:lpstr>Wingdings</vt:lpstr>
      <vt:lpstr>EPASC</vt:lpstr>
      <vt:lpstr>Présentation PowerPoint</vt:lpstr>
      <vt:lpstr>Sommaire</vt:lpstr>
      <vt:lpstr>Rentrée 2023 -2024</vt:lpstr>
      <vt:lpstr>Rentrée 2023 - 2024</vt:lpstr>
      <vt:lpstr>Rentrée 2023 - 2024</vt:lpstr>
      <vt:lpstr>Rentrée 2023 - 2024</vt:lpstr>
      <vt:lpstr>Rentrée 2023 - 2024</vt:lpstr>
      <vt:lpstr>Informations ASSC 1  2023 - 2024</vt:lpstr>
      <vt:lpstr>Informations ASSC 2  2023 - 2024</vt:lpstr>
      <vt:lpstr>Informations ASSC 3  2022 - 2023</vt:lpstr>
      <vt:lpstr>Formation raccourcie  2023 - 2024</vt:lpstr>
      <vt:lpstr>Formation aide en soins et accompagnement</vt:lpstr>
      <vt:lpstr>Informations générales…</vt:lpstr>
      <vt:lpstr>Enjeux 2023 - 2024</vt:lpstr>
      <vt:lpstr>Admissions duale mixte 2024</vt:lpstr>
      <vt:lpstr>Présentation PowerPoint</vt:lpstr>
    </vt:vector>
  </TitlesOfParts>
  <Company>Etat du Valais - Staat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AC_VS</dc:creator>
  <cp:lastModifiedBy>Mao Monod</cp:lastModifiedBy>
  <cp:revision>1143</cp:revision>
  <cp:lastPrinted>2015-09-28T07:34:25Z</cp:lastPrinted>
  <dcterms:created xsi:type="dcterms:W3CDTF">2004-10-01T15:45:42Z</dcterms:created>
  <dcterms:modified xsi:type="dcterms:W3CDTF">2023-09-26T05:49:54Z</dcterms:modified>
</cp:coreProperties>
</file>